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9" r:id="rId1"/>
  </p:sldMasterIdLst>
  <p:notesMasterIdLst>
    <p:notesMasterId r:id="rId26"/>
  </p:notesMasterIdLst>
  <p:handoutMasterIdLst>
    <p:handoutMasterId r:id="rId27"/>
  </p:handoutMasterIdLst>
  <p:sldIdLst>
    <p:sldId id="269" r:id="rId2"/>
    <p:sldId id="274" r:id="rId3"/>
    <p:sldId id="271" r:id="rId4"/>
    <p:sldId id="287" r:id="rId5"/>
    <p:sldId id="263" r:id="rId6"/>
    <p:sldId id="272" r:id="rId7"/>
    <p:sldId id="273" r:id="rId8"/>
    <p:sldId id="288" r:id="rId9"/>
    <p:sldId id="277" r:id="rId10"/>
    <p:sldId id="259" r:id="rId11"/>
    <p:sldId id="290" r:id="rId12"/>
    <p:sldId id="265" r:id="rId13"/>
    <p:sldId id="285" r:id="rId14"/>
    <p:sldId id="292" r:id="rId15"/>
    <p:sldId id="278" r:id="rId16"/>
    <p:sldId id="279" r:id="rId17"/>
    <p:sldId id="280" r:id="rId18"/>
    <p:sldId id="281" r:id="rId19"/>
    <p:sldId id="283" r:id="rId20"/>
    <p:sldId id="282" r:id="rId21"/>
    <p:sldId id="293" r:id="rId22"/>
    <p:sldId id="286" r:id="rId23"/>
    <p:sldId id="270" r:id="rId24"/>
    <p:sldId id="26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434" autoAdjust="0"/>
  </p:normalViewPr>
  <p:slideViewPr>
    <p:cSldViewPr snapToGrid="0">
      <p:cViewPr varScale="1">
        <p:scale>
          <a:sx n="68" d="100"/>
          <a:sy n="68" d="100"/>
        </p:scale>
        <p:origin x="816" y="72"/>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7" d="100"/>
          <a:sy n="57" d="100"/>
        </p:scale>
        <p:origin x="283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50FA0FC-27CA-4388-A18E-E75B79CE61DE}" type="datetimeFigureOut">
              <a:rPr lang="en-US" smtClean="0"/>
              <a:t>4/4/2020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3CF82C-CABE-4CC1-A802-DD704D2D3DAA}" type="slidenum">
              <a:rPr lang="en-US" smtClean="0"/>
              <a:t>‹#›</a:t>
            </a:fld>
            <a:endParaRPr lang="en-US"/>
          </a:p>
        </p:txBody>
      </p:sp>
    </p:spTree>
    <p:extLst>
      <p:ext uri="{BB962C8B-B14F-4D97-AF65-F5344CB8AC3E}">
        <p14:creationId xmlns:p14="http://schemas.microsoft.com/office/powerpoint/2010/main" val="22652575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92143F-F80C-423A-931F-1C164EEBA885}" type="datetimeFigureOut">
              <a:rPr lang="en-US" smtClean="0"/>
              <a:t>4/4/2020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9F461C-BA5D-44BD-858B-71432D6AA14C}" type="slidenum">
              <a:rPr lang="en-US" smtClean="0"/>
              <a:t>‹#›</a:t>
            </a:fld>
            <a:endParaRPr lang="en-US"/>
          </a:p>
        </p:txBody>
      </p:sp>
    </p:spTree>
    <p:extLst>
      <p:ext uri="{BB962C8B-B14F-4D97-AF65-F5344CB8AC3E}">
        <p14:creationId xmlns:p14="http://schemas.microsoft.com/office/powerpoint/2010/main" val="4082810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5344B916-F09D-4156-910F-91EF458D4764}" type="slidenum">
              <a:rPr lang="en-US">
                <a:solidFill>
                  <a:prstClr val="black"/>
                </a:solidFill>
                <a:latin typeface="Calibri" pitchFamily="34" charset="0"/>
              </a:rPr>
              <a:pPr/>
              <a:t>1</a:t>
            </a:fld>
            <a:endParaRPr lang="en-US">
              <a:solidFill>
                <a:prstClr val="black"/>
              </a:solidFill>
              <a:latin typeface="Calibri" pitchFamily="34" charset="0"/>
            </a:endParaRPr>
          </a:p>
        </p:txBody>
      </p:sp>
    </p:spTree>
    <p:extLst>
      <p:ext uri="{BB962C8B-B14F-4D97-AF65-F5344CB8AC3E}">
        <p14:creationId xmlns:p14="http://schemas.microsoft.com/office/powerpoint/2010/main" val="828217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C92131-108D-4847-AC68-E9134FD9BCCB}"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393595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9F461C-BA5D-44BD-858B-71432D6AA14C}" type="slidenum">
              <a:rPr lang="en-US" smtClean="0"/>
              <a:t>5</a:t>
            </a:fld>
            <a:endParaRPr lang="en-US"/>
          </a:p>
        </p:txBody>
      </p:sp>
    </p:spTree>
    <p:extLst>
      <p:ext uri="{BB962C8B-B14F-4D97-AF65-F5344CB8AC3E}">
        <p14:creationId xmlns:p14="http://schemas.microsoft.com/office/powerpoint/2010/main" val="3446393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C92131-108D-4847-AC68-E9134FD9BCCB}"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2125834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292590388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3542190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12388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3367323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814906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6421476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452689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1283879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1143326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2611283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3131663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8" name="Footer Placeholder 7"/>
          <p:cNvSpPr>
            <a:spLocks noGrp="1"/>
          </p:cNvSpPr>
          <p:nvPr>
            <p:ph type="ftr" sz="quarter" idx="11"/>
          </p:nvPr>
        </p:nvSpPr>
        <p:spPr/>
        <p:txBody>
          <a:bodyPr/>
          <a:lstStyle/>
          <a:p>
            <a:endParaRPr lang="en-US">
              <a:solidFill>
                <a:srgbClr val="E7DEC9">
                  <a:shade val="50000"/>
                  <a:satMod val="200000"/>
                </a:srgbClr>
              </a:solidFill>
            </a:endParaRPr>
          </a:p>
        </p:txBody>
      </p:sp>
      <p:sp>
        <p:nvSpPr>
          <p:cNvPr id="9" name="Slide Number Placeholder 8"/>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3032305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4" name="Footer Placeholder 3"/>
          <p:cNvSpPr>
            <a:spLocks noGrp="1"/>
          </p:cNvSpPr>
          <p:nvPr>
            <p:ph type="ftr" sz="quarter" idx="11"/>
          </p:nvPr>
        </p:nvSpPr>
        <p:spPr/>
        <p:txBody>
          <a:bodyPr/>
          <a:lstStyle/>
          <a:p>
            <a:endParaRPr lang="en-US">
              <a:solidFill>
                <a:srgbClr val="E7DEC9">
                  <a:shade val="50000"/>
                  <a:satMod val="200000"/>
                </a:srgbClr>
              </a:solidFill>
            </a:endParaRPr>
          </a:p>
        </p:txBody>
      </p:sp>
      <p:sp>
        <p:nvSpPr>
          <p:cNvPr id="5" name="Slide Number Placeholder 4"/>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274040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3" name="Footer Placeholder 2"/>
          <p:cNvSpPr>
            <a:spLocks noGrp="1"/>
          </p:cNvSpPr>
          <p:nvPr>
            <p:ph type="ftr" sz="quarter" idx="11"/>
          </p:nvPr>
        </p:nvSpPr>
        <p:spPr/>
        <p:txBody>
          <a:bodyPr/>
          <a:lstStyle/>
          <a:p>
            <a:endParaRPr lang="en-US">
              <a:solidFill>
                <a:srgbClr val="E7DEC9">
                  <a:shade val="50000"/>
                  <a:satMod val="200000"/>
                </a:srgbClr>
              </a:solidFill>
            </a:endParaRPr>
          </a:p>
        </p:txBody>
      </p:sp>
      <p:sp>
        <p:nvSpPr>
          <p:cNvPr id="4" name="Slide Number Placeholder 3"/>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260546935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307973125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1704143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4833290-B4D7-4C6B-B8BD-58DEA0A7E291}" type="datetimeFigureOut">
              <a:rPr lang="en-US" smtClean="0">
                <a:solidFill>
                  <a:srgbClr val="E7DEC9">
                    <a:shade val="50000"/>
                    <a:satMod val="200000"/>
                  </a:srgbClr>
                </a:solidFill>
              </a:rPr>
              <a:pPr/>
              <a:t>4/4/2020</a:t>
            </a:fld>
            <a:endParaRPr lang="en-US">
              <a:solidFill>
                <a:srgbClr val="E7DEC9">
                  <a:shade val="50000"/>
                  <a:satMod val="200000"/>
                </a:srgb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solidFill>
                <a:srgbClr val="E7DEC9">
                  <a:shade val="50000"/>
                  <a:satMod val="200000"/>
                </a:srgb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C19B4F-DEF3-46B4-BDD8-88E683F50A86}"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1424824067"/>
      </p:ext>
    </p:extLst>
  </p:cSld>
  <p:clrMap bg1="lt1" tx1="dk1" bg2="lt2" tx2="dk2" accent1="accent1" accent2="accent2" accent3="accent3" accent4="accent4" accent5="accent5" accent6="accent6" hlink="hlink" folHlink="folHlink"/>
  <p:sldLayoutIdLst>
    <p:sldLayoutId id="2147484140" r:id="rId1"/>
    <p:sldLayoutId id="2147484141" r:id="rId2"/>
    <p:sldLayoutId id="2147484142" r:id="rId3"/>
    <p:sldLayoutId id="2147484143" r:id="rId4"/>
    <p:sldLayoutId id="2147484144" r:id="rId5"/>
    <p:sldLayoutId id="2147484145" r:id="rId6"/>
    <p:sldLayoutId id="2147484146" r:id="rId7"/>
    <p:sldLayoutId id="2147484147" r:id="rId8"/>
    <p:sldLayoutId id="2147484148" r:id="rId9"/>
    <p:sldLayoutId id="2147484149" r:id="rId10"/>
    <p:sldLayoutId id="2147484150" r:id="rId11"/>
    <p:sldLayoutId id="2147484151" r:id="rId12"/>
    <p:sldLayoutId id="2147484152" r:id="rId13"/>
    <p:sldLayoutId id="2147484153" r:id="rId14"/>
    <p:sldLayoutId id="2147484154" r:id="rId15"/>
    <p:sldLayoutId id="214748415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pk/url?sa=i&amp;rct=j&amp;q=islamic+calligraphy&amp;source=images&amp;cd=&amp;cad=rja&amp;docid=RBaz6TwBu8xxMM&amp;tbnid=cTOZW9SMuKCFRM:&amp;ved=0CAUQjRw&amp;url=http://propoets.wordpress.com/links-to-professional-websites/&amp;ei=WsoYUc65FomFhQeQ7ICIAw&amp;bvm=bv.42080656,d.ZG4&amp;psig=AFQjCNFhVgweTfNxbkBBZYsnqDurXa0gjA&amp;ust=136066552213497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 Id="rId4" Type="http://schemas.openxmlformats.org/officeDocument/2006/relationships/image" Target="../media/image8.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209800" y="2514600"/>
            <a:ext cx="7848600" cy="1676400"/>
          </a:xfrm>
        </p:spPr>
        <p:txBody>
          <a:bodyPr/>
          <a:lstStyle/>
          <a:p>
            <a:pPr eaLnBrk="1" hangingPunct="1"/>
            <a:endParaRPr lang="en-US" sz="8800">
              <a:solidFill>
                <a:srgbClr val="00B050"/>
              </a:solidFill>
            </a:endParaRPr>
          </a:p>
        </p:txBody>
      </p:sp>
      <p:sp>
        <p:nvSpPr>
          <p:cNvPr id="3075" name="Subtitle 2"/>
          <p:cNvSpPr>
            <a:spLocks noGrp="1"/>
          </p:cNvSpPr>
          <p:nvPr>
            <p:ph type="subTitle" idx="1"/>
          </p:nvPr>
        </p:nvSpPr>
        <p:spPr>
          <a:xfrm>
            <a:off x="3200400" y="4038600"/>
            <a:ext cx="6400800" cy="1752600"/>
          </a:xfrm>
        </p:spPr>
        <p:txBody>
          <a:bodyPr/>
          <a:lstStyle/>
          <a:p>
            <a:pPr eaLnBrk="1" hangingPunct="1"/>
            <a:endParaRPr lang="en-US" sz="2800">
              <a:solidFill>
                <a:srgbClr val="C00000"/>
              </a:solidFill>
            </a:endParaRPr>
          </a:p>
        </p:txBody>
      </p:sp>
      <p:pic>
        <p:nvPicPr>
          <p:cNvPr id="3076" name="Picture 2" descr="http://t1.gstatic.com/images?q=tbn:ANd9GcSjebGSlNAF5700Wh4x3OlWoAsLteBEwGABgl29n9SpERuqesEW">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859676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833" y="510988"/>
            <a:ext cx="10889673" cy="5916706"/>
          </a:xfrm>
          <a:prstGeom prst="rect">
            <a:avLst/>
          </a:prstGeom>
        </p:spPr>
      </p:pic>
    </p:spTree>
    <p:extLst>
      <p:ext uri="{BB962C8B-B14F-4D97-AF65-F5344CB8AC3E}">
        <p14:creationId xmlns:p14="http://schemas.microsoft.com/office/powerpoint/2010/main" val="230465619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i="1" dirty="0"/>
              <a:t>EXAMPLE:</a:t>
            </a:r>
          </a:p>
        </p:txBody>
      </p:sp>
      <p:sp>
        <p:nvSpPr>
          <p:cNvPr id="3" name="Text Placeholder 2"/>
          <p:cNvSpPr>
            <a:spLocks noGrp="1"/>
          </p:cNvSpPr>
          <p:nvPr>
            <p:ph type="body" idx="1"/>
          </p:nvPr>
        </p:nvSpPr>
        <p:spPr/>
        <p:txBody>
          <a:bodyPr>
            <a:normAutofit fontScale="77500" lnSpcReduction="20000"/>
          </a:bodyPr>
          <a:lstStyle/>
          <a:p>
            <a:r>
              <a:rPr lang="en-US" sz="2800" i="1" dirty="0"/>
              <a:t>SERIAL NO #               SOCRES</a:t>
            </a:r>
          </a:p>
        </p:txBody>
      </p:sp>
      <p:sp>
        <p:nvSpPr>
          <p:cNvPr id="4" name="Content Placeholder 3"/>
          <p:cNvSpPr>
            <a:spLocks noGrp="1"/>
          </p:cNvSpPr>
          <p:nvPr>
            <p:ph sz="half" idx="2"/>
          </p:nvPr>
        </p:nvSpPr>
        <p:spPr/>
        <p:txBody>
          <a:bodyPr/>
          <a:lstStyle/>
          <a:p>
            <a:r>
              <a:rPr lang="en-US" b="1" i="1" dirty="0"/>
              <a:t>1                                     62</a:t>
            </a:r>
          </a:p>
          <a:p>
            <a:r>
              <a:rPr lang="en-US" b="1" i="1" dirty="0"/>
              <a:t>2                                     53</a:t>
            </a:r>
          </a:p>
          <a:p>
            <a:r>
              <a:rPr lang="en-US" b="1" i="1" dirty="0"/>
              <a:t>3                                     45</a:t>
            </a:r>
          </a:p>
          <a:p>
            <a:r>
              <a:rPr lang="en-US" b="1" i="1" dirty="0"/>
              <a:t>4                                     45</a:t>
            </a:r>
          </a:p>
          <a:p>
            <a:r>
              <a:rPr lang="en-US" b="1" i="1" dirty="0"/>
              <a:t>5                                     39</a:t>
            </a:r>
          </a:p>
        </p:txBody>
      </p:sp>
      <p:sp>
        <p:nvSpPr>
          <p:cNvPr id="5" name="Text Placeholder 4"/>
          <p:cNvSpPr>
            <a:spLocks noGrp="1"/>
          </p:cNvSpPr>
          <p:nvPr>
            <p:ph type="body" sz="quarter" idx="3"/>
          </p:nvPr>
        </p:nvSpPr>
        <p:spPr>
          <a:xfrm>
            <a:off x="7751928" y="1913333"/>
            <a:ext cx="3603460" cy="823912"/>
          </a:xfrm>
        </p:spPr>
        <p:txBody>
          <a:bodyPr>
            <a:normAutofit/>
          </a:bodyPr>
          <a:lstStyle/>
          <a:p>
            <a:r>
              <a:rPr lang="en-US" sz="2800" i="1" dirty="0"/>
              <a:t>RANK</a:t>
            </a:r>
          </a:p>
        </p:txBody>
      </p:sp>
      <p:sp>
        <p:nvSpPr>
          <p:cNvPr id="6" name="Content Placeholder 5"/>
          <p:cNvSpPr>
            <a:spLocks noGrp="1"/>
          </p:cNvSpPr>
          <p:nvPr>
            <p:ph sz="quarter" idx="4"/>
          </p:nvPr>
        </p:nvSpPr>
        <p:spPr>
          <a:xfrm>
            <a:off x="7751928" y="2737245"/>
            <a:ext cx="3603460" cy="3684588"/>
          </a:xfrm>
        </p:spPr>
        <p:txBody>
          <a:bodyPr>
            <a:normAutofit/>
          </a:bodyPr>
          <a:lstStyle/>
          <a:p>
            <a:r>
              <a:rPr lang="en-US" b="1" i="1" dirty="0"/>
              <a:t>1</a:t>
            </a:r>
            <a:r>
              <a:rPr lang="en-US" b="1" i="1" baseline="30000" dirty="0"/>
              <a:t>st</a:t>
            </a:r>
            <a:endParaRPr lang="en-US" b="1" i="1" dirty="0"/>
          </a:p>
          <a:p>
            <a:r>
              <a:rPr lang="en-US" b="1" i="1" dirty="0"/>
              <a:t>2</a:t>
            </a:r>
            <a:r>
              <a:rPr lang="en-US" b="1" i="1" baseline="30000" dirty="0"/>
              <a:t>nd</a:t>
            </a:r>
            <a:endParaRPr lang="en-US" b="1" i="1" dirty="0"/>
          </a:p>
          <a:p>
            <a:r>
              <a:rPr lang="en-US" b="1" i="1" dirty="0"/>
              <a:t>3</a:t>
            </a:r>
            <a:r>
              <a:rPr lang="en-US" b="1" i="1" baseline="30000" dirty="0"/>
              <a:t>rd</a:t>
            </a:r>
            <a:endParaRPr lang="en-US" b="1" i="1" dirty="0"/>
          </a:p>
          <a:p>
            <a:r>
              <a:rPr lang="en-US" b="1" i="1" dirty="0"/>
              <a:t>3</a:t>
            </a:r>
            <a:r>
              <a:rPr lang="en-US" b="1" i="1" baseline="30000" dirty="0"/>
              <a:t>rd</a:t>
            </a:r>
            <a:endParaRPr lang="en-US" b="1" i="1" dirty="0"/>
          </a:p>
          <a:p>
            <a:r>
              <a:rPr lang="en-US" b="1" i="1" dirty="0"/>
              <a:t>5</a:t>
            </a:r>
            <a:r>
              <a:rPr lang="en-US" b="1" i="1" baseline="30000" dirty="0"/>
              <a:t>th</a:t>
            </a:r>
            <a:endParaRPr lang="en-US" b="1" i="1" dirty="0"/>
          </a:p>
          <a:p>
            <a:endParaRPr lang="en-US" b="1" i="1" dirty="0"/>
          </a:p>
        </p:txBody>
      </p:sp>
    </p:spTree>
    <p:extLst>
      <p:ext uri="{BB962C8B-B14F-4D97-AF65-F5344CB8AC3E}">
        <p14:creationId xmlns:p14="http://schemas.microsoft.com/office/powerpoint/2010/main" val="1023624448"/>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7525" y="1147762"/>
            <a:ext cx="6076950" cy="4562475"/>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7525" y="1147762"/>
            <a:ext cx="6076950" cy="456247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6883" y="783770"/>
            <a:ext cx="10652166" cy="5581403"/>
          </a:xfrm>
          <a:prstGeom prst="rect">
            <a:avLst/>
          </a:prstGeom>
        </p:spPr>
      </p:pic>
    </p:spTree>
    <p:extLst>
      <p:ext uri="{BB962C8B-B14F-4D97-AF65-F5344CB8AC3E}">
        <p14:creationId xmlns:p14="http://schemas.microsoft.com/office/powerpoint/2010/main" val="3843894089"/>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i="1" dirty="0"/>
              <a:t>EXAMPLE:</a:t>
            </a:r>
          </a:p>
        </p:txBody>
      </p:sp>
      <p:sp>
        <p:nvSpPr>
          <p:cNvPr id="3" name="Content Placeholder 2"/>
          <p:cNvSpPr>
            <a:spLocks noGrp="1"/>
          </p:cNvSpPr>
          <p:nvPr>
            <p:ph idx="1"/>
          </p:nvPr>
        </p:nvSpPr>
        <p:spPr>
          <a:xfrm>
            <a:off x="1057901" y="2087104"/>
            <a:ext cx="9825251" cy="4157094"/>
          </a:xfrm>
        </p:spPr>
        <p:txBody>
          <a:bodyPr>
            <a:normAutofit/>
          </a:bodyPr>
          <a:lstStyle/>
          <a:p>
            <a:pPr marL="0" indent="0">
              <a:buNone/>
            </a:pPr>
            <a:r>
              <a:rPr lang="en-US" sz="3600" i="1" dirty="0"/>
              <a:t>        Rank the following scores obtained by 5 students of class 2</a:t>
            </a:r>
            <a:r>
              <a:rPr lang="en-US" sz="3600" i="1" baseline="30000" dirty="0"/>
              <a:t>nd</a:t>
            </a:r>
            <a:r>
              <a:rPr lang="en-US" sz="3600" i="1" dirty="0"/>
              <a:t> in mathematics  test:</a:t>
            </a:r>
          </a:p>
          <a:p>
            <a:pPr marL="0" indent="0">
              <a:buNone/>
            </a:pPr>
            <a:r>
              <a:rPr lang="en-US" sz="3600" i="1" dirty="0"/>
              <a:t>45, 62, 39, 53, 45 </a:t>
            </a:r>
          </a:p>
        </p:txBody>
      </p:sp>
    </p:spTree>
    <p:extLst>
      <p:ext uri="{BB962C8B-B14F-4D97-AF65-F5344CB8AC3E}">
        <p14:creationId xmlns:p14="http://schemas.microsoft.com/office/powerpoint/2010/main" val="28484194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i="1" dirty="0"/>
              <a:t>EXAMPLE:</a:t>
            </a:r>
          </a:p>
        </p:txBody>
      </p:sp>
      <p:sp>
        <p:nvSpPr>
          <p:cNvPr id="3" name="Text Placeholder 2"/>
          <p:cNvSpPr>
            <a:spLocks noGrp="1"/>
          </p:cNvSpPr>
          <p:nvPr>
            <p:ph type="body" idx="1"/>
          </p:nvPr>
        </p:nvSpPr>
        <p:spPr/>
        <p:txBody>
          <a:bodyPr>
            <a:normAutofit fontScale="77500" lnSpcReduction="20000"/>
          </a:bodyPr>
          <a:lstStyle/>
          <a:p>
            <a:r>
              <a:rPr lang="en-US" sz="2800" i="1" dirty="0"/>
              <a:t>SERIAL NO #               SOCRES</a:t>
            </a:r>
          </a:p>
        </p:txBody>
      </p:sp>
      <p:sp>
        <p:nvSpPr>
          <p:cNvPr id="4" name="Content Placeholder 3"/>
          <p:cNvSpPr>
            <a:spLocks noGrp="1"/>
          </p:cNvSpPr>
          <p:nvPr>
            <p:ph sz="half" idx="2"/>
          </p:nvPr>
        </p:nvSpPr>
        <p:spPr/>
        <p:txBody>
          <a:bodyPr/>
          <a:lstStyle/>
          <a:p>
            <a:r>
              <a:rPr lang="en-US" b="1" i="1" dirty="0"/>
              <a:t>1                                     62</a:t>
            </a:r>
          </a:p>
          <a:p>
            <a:r>
              <a:rPr lang="en-US" b="1" i="1" dirty="0"/>
              <a:t>2                                     53</a:t>
            </a:r>
          </a:p>
          <a:p>
            <a:r>
              <a:rPr lang="en-US" b="1" i="1" dirty="0"/>
              <a:t>3                                     45</a:t>
            </a:r>
          </a:p>
          <a:p>
            <a:r>
              <a:rPr lang="en-US" b="1" i="1" dirty="0"/>
              <a:t>4                                     45</a:t>
            </a:r>
          </a:p>
          <a:p>
            <a:r>
              <a:rPr lang="en-US" b="1" i="1" dirty="0"/>
              <a:t>5                                     39</a:t>
            </a:r>
          </a:p>
        </p:txBody>
      </p:sp>
      <p:sp>
        <p:nvSpPr>
          <p:cNvPr id="5" name="Text Placeholder 4"/>
          <p:cNvSpPr>
            <a:spLocks noGrp="1"/>
          </p:cNvSpPr>
          <p:nvPr>
            <p:ph type="body" sz="quarter" idx="3"/>
          </p:nvPr>
        </p:nvSpPr>
        <p:spPr>
          <a:xfrm>
            <a:off x="7751928" y="1913333"/>
            <a:ext cx="3603460" cy="823912"/>
          </a:xfrm>
        </p:spPr>
        <p:txBody>
          <a:bodyPr>
            <a:normAutofit/>
          </a:bodyPr>
          <a:lstStyle/>
          <a:p>
            <a:r>
              <a:rPr lang="en-US" sz="2800" i="1" dirty="0"/>
              <a:t>RANK</a:t>
            </a:r>
          </a:p>
        </p:txBody>
      </p:sp>
      <p:sp>
        <p:nvSpPr>
          <p:cNvPr id="6" name="Content Placeholder 5"/>
          <p:cNvSpPr>
            <a:spLocks noGrp="1"/>
          </p:cNvSpPr>
          <p:nvPr>
            <p:ph sz="quarter" idx="4"/>
          </p:nvPr>
        </p:nvSpPr>
        <p:spPr>
          <a:xfrm>
            <a:off x="7751928" y="2737245"/>
            <a:ext cx="3603460" cy="3684588"/>
          </a:xfrm>
        </p:spPr>
        <p:txBody>
          <a:bodyPr>
            <a:normAutofit/>
          </a:bodyPr>
          <a:lstStyle/>
          <a:p>
            <a:r>
              <a:rPr lang="en-US" b="1" i="1" dirty="0"/>
              <a:t>1</a:t>
            </a:r>
            <a:r>
              <a:rPr lang="en-US" b="1" i="1" baseline="30000" dirty="0"/>
              <a:t>st</a:t>
            </a:r>
            <a:endParaRPr lang="en-US" b="1" i="1" dirty="0"/>
          </a:p>
          <a:p>
            <a:r>
              <a:rPr lang="en-US" b="1" i="1" dirty="0"/>
              <a:t>2</a:t>
            </a:r>
            <a:r>
              <a:rPr lang="en-US" b="1" i="1" baseline="30000" dirty="0"/>
              <a:t>nd</a:t>
            </a:r>
            <a:endParaRPr lang="en-US" b="1" i="1" dirty="0"/>
          </a:p>
          <a:p>
            <a:r>
              <a:rPr lang="en-US" b="1" i="1" dirty="0"/>
              <a:t>3</a:t>
            </a:r>
            <a:r>
              <a:rPr lang="en-US" b="1" i="1" baseline="30000" dirty="0"/>
              <a:t>rd</a:t>
            </a:r>
            <a:endParaRPr lang="en-US" b="1" i="1" dirty="0"/>
          </a:p>
          <a:p>
            <a:r>
              <a:rPr lang="en-US" b="1" i="1" dirty="0"/>
              <a:t>3</a:t>
            </a:r>
            <a:r>
              <a:rPr lang="en-US" b="1" i="1" baseline="30000" dirty="0"/>
              <a:t>rd</a:t>
            </a:r>
            <a:endParaRPr lang="en-US" b="1" i="1" dirty="0"/>
          </a:p>
          <a:p>
            <a:r>
              <a:rPr lang="en-US" b="1" i="1" dirty="0"/>
              <a:t>5</a:t>
            </a:r>
            <a:r>
              <a:rPr lang="en-US" b="1" i="1" baseline="30000" dirty="0"/>
              <a:t>th</a:t>
            </a:r>
            <a:endParaRPr lang="en-US" b="1" i="1" dirty="0"/>
          </a:p>
          <a:p>
            <a:endParaRPr lang="en-US" b="1" i="1" dirty="0"/>
          </a:p>
        </p:txBody>
      </p:sp>
    </p:spTree>
    <p:extLst>
      <p:ext uri="{BB962C8B-B14F-4D97-AF65-F5344CB8AC3E}">
        <p14:creationId xmlns:p14="http://schemas.microsoft.com/office/powerpoint/2010/main" val="9710816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i="1" dirty="0"/>
              <a:t>Types of Ranking:</a:t>
            </a:r>
          </a:p>
        </p:txBody>
      </p:sp>
      <p:sp>
        <p:nvSpPr>
          <p:cNvPr id="3" name="Content Placeholder 2"/>
          <p:cNvSpPr>
            <a:spLocks noGrp="1"/>
          </p:cNvSpPr>
          <p:nvPr>
            <p:ph idx="1"/>
          </p:nvPr>
        </p:nvSpPr>
        <p:spPr>
          <a:xfrm>
            <a:off x="1740691" y="1930400"/>
            <a:ext cx="9115567" cy="4351338"/>
          </a:xfrm>
        </p:spPr>
        <p:txBody>
          <a:bodyPr/>
          <a:lstStyle/>
          <a:p>
            <a:pPr marL="0" indent="0">
              <a:buNone/>
            </a:pPr>
            <a:r>
              <a:rPr lang="en-US" sz="3600" i="1" dirty="0"/>
              <a:t>There are three main types of ranking:</a:t>
            </a:r>
          </a:p>
          <a:p>
            <a:pPr marL="742950" indent="-742950">
              <a:buFont typeface="+mj-lt"/>
              <a:buAutoNum type="arabicPeriod"/>
            </a:pPr>
            <a:r>
              <a:rPr lang="en-US" sz="4000" b="1" i="1" dirty="0"/>
              <a:t>Standard competition ranking</a:t>
            </a:r>
          </a:p>
          <a:p>
            <a:pPr marL="742950" indent="-742950">
              <a:buFont typeface="+mj-lt"/>
              <a:buAutoNum type="arabicPeriod"/>
            </a:pPr>
            <a:r>
              <a:rPr lang="en-US" sz="4000" b="1" i="1" dirty="0"/>
              <a:t>Ordinal ranking </a:t>
            </a:r>
          </a:p>
          <a:p>
            <a:pPr marL="742950" indent="-742950">
              <a:buFont typeface="+mj-lt"/>
              <a:buAutoNum type="arabicPeriod"/>
            </a:pPr>
            <a:r>
              <a:rPr lang="en-US" sz="4000" b="1" i="1" dirty="0"/>
              <a:t>Fractional ranking </a:t>
            </a:r>
          </a:p>
          <a:p>
            <a:endParaRPr lang="en-US" dirty="0"/>
          </a:p>
        </p:txBody>
      </p:sp>
    </p:spTree>
    <p:extLst>
      <p:ext uri="{BB962C8B-B14F-4D97-AF65-F5344CB8AC3E}">
        <p14:creationId xmlns:p14="http://schemas.microsoft.com/office/powerpoint/2010/main" val="19550498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21" y="-69873"/>
            <a:ext cx="11176379" cy="1325563"/>
          </a:xfrm>
        </p:spPr>
        <p:txBody>
          <a:bodyPr>
            <a:normAutofit fontScale="90000"/>
          </a:bodyPr>
          <a:lstStyle/>
          <a:p>
            <a:pPr marL="1143000" indent="-1143000">
              <a:buFont typeface="+mj-lt"/>
              <a:buAutoNum type="arabicPeriod"/>
            </a:pPr>
            <a:r>
              <a:rPr lang="en-US" sz="6000" b="1" i="1" dirty="0"/>
              <a:t>Standard competition ranking:</a:t>
            </a:r>
          </a:p>
        </p:txBody>
      </p:sp>
      <p:sp>
        <p:nvSpPr>
          <p:cNvPr id="3" name="Content Placeholder 2"/>
          <p:cNvSpPr>
            <a:spLocks noGrp="1"/>
          </p:cNvSpPr>
          <p:nvPr>
            <p:ph idx="1"/>
          </p:nvPr>
        </p:nvSpPr>
        <p:spPr>
          <a:xfrm>
            <a:off x="838200" y="2276001"/>
            <a:ext cx="10515600" cy="4351338"/>
          </a:xfrm>
        </p:spPr>
        <p:txBody>
          <a:bodyPr/>
          <a:lstStyle/>
          <a:p>
            <a:pPr marL="0" indent="0">
              <a:buNone/>
            </a:pPr>
            <a:r>
              <a:rPr lang="en-US" sz="3200" b="1" i="1" dirty="0"/>
              <a:t>Definition:</a:t>
            </a:r>
            <a:endParaRPr lang="en-US" sz="3200" u="sng" dirty="0"/>
          </a:p>
          <a:p>
            <a:pPr marL="0" indent="0">
              <a:buNone/>
            </a:pPr>
            <a:r>
              <a:rPr lang="en-US" sz="3200" i="1" dirty="0"/>
              <a:t>                 Standard competition ranking, or SCR, is a ranking system in which the mathematical values that are equal are given equal rank and the next, lesser value is given the next highest rank.</a:t>
            </a:r>
          </a:p>
          <a:p>
            <a:endParaRPr lang="en-US" sz="3200" dirty="0"/>
          </a:p>
          <a:p>
            <a:pPr marL="0" indent="0">
              <a:buNone/>
            </a:pPr>
            <a:endParaRPr lang="en-US" dirty="0"/>
          </a:p>
        </p:txBody>
      </p:sp>
    </p:spTree>
    <p:extLst>
      <p:ext uri="{BB962C8B-B14F-4D97-AF65-F5344CB8AC3E}">
        <p14:creationId xmlns:p14="http://schemas.microsoft.com/office/powerpoint/2010/main" val="26570745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074" y="396033"/>
            <a:ext cx="10515600" cy="1325563"/>
          </a:xfrm>
        </p:spPr>
        <p:txBody>
          <a:bodyPr>
            <a:normAutofit fontScale="90000"/>
          </a:bodyPr>
          <a:lstStyle/>
          <a:p>
            <a:r>
              <a:rPr lang="en-US" sz="4900" i="1" dirty="0"/>
              <a:t>                                </a:t>
            </a:r>
            <a:r>
              <a:rPr lang="en-US" sz="4900" b="1" i="1" dirty="0"/>
              <a:t>EXAMPLE:</a:t>
            </a:r>
            <a:br>
              <a:rPr lang="en-US" b="1" i="1" dirty="0"/>
            </a:br>
            <a:r>
              <a:rPr lang="en-US" b="1" i="1" dirty="0"/>
              <a:t> Our order is:</a:t>
            </a:r>
            <a:br>
              <a:rPr lang="en-US" b="1" i="1" dirty="0"/>
            </a:br>
            <a:r>
              <a:rPr lang="en-US" sz="4900" b="1" i="1" dirty="0"/>
              <a:t> </a:t>
            </a:r>
            <a:r>
              <a:rPr lang="en-US" sz="4900" b="1" i="1" dirty="0">
                <a:solidFill>
                  <a:schemeClr val="tx1"/>
                </a:solidFill>
              </a:rPr>
              <a:t>62, 53, 45, 45, 39, 34, 29.5, 28.5, 20</a:t>
            </a:r>
            <a:br>
              <a:rPr lang="en-US" b="1" i="1" dirty="0"/>
            </a:br>
            <a:r>
              <a:rPr lang="en-US" b="1" i="1" dirty="0"/>
              <a:t>.</a:t>
            </a:r>
          </a:p>
        </p:txBody>
      </p:sp>
      <p:sp>
        <p:nvSpPr>
          <p:cNvPr id="3" name="Content Placeholder 2"/>
          <p:cNvSpPr>
            <a:spLocks noGrp="1"/>
          </p:cNvSpPr>
          <p:nvPr>
            <p:ph idx="1"/>
          </p:nvPr>
        </p:nvSpPr>
        <p:spPr>
          <a:xfrm>
            <a:off x="688074" y="2506662"/>
            <a:ext cx="10515600" cy="4351338"/>
          </a:xfrm>
        </p:spPr>
        <p:txBody>
          <a:bodyPr>
            <a:normAutofit fontScale="92500" lnSpcReduction="20000"/>
          </a:bodyPr>
          <a:lstStyle/>
          <a:p>
            <a:pPr marL="0" indent="0">
              <a:buNone/>
            </a:pPr>
            <a:r>
              <a:rPr lang="en-US" sz="3200" i="1" dirty="0"/>
              <a:t>     According to this order, the first student scored 62 marks , second student 53 marks, but we have a problem when it comes to third place. There are two same score 45 marks. According to standard competition ranking, the mathematical values that are equal are given equal rank and the next, lesser value is given the next highest rank. Therefore, both students would receive third place, and the student that have 39 marks would receive fifth place.</a:t>
            </a:r>
          </a:p>
          <a:p>
            <a:pPr marL="0" indent="0">
              <a:buNone/>
            </a:pPr>
            <a:r>
              <a:rPr lang="en-US" sz="3200" i="1" dirty="0"/>
              <a:t>      Notice that we skipped fourth place. For this particular ranking system, in this situation, fourth place does not exist because of the third place tie.</a:t>
            </a:r>
          </a:p>
          <a:p>
            <a:pPr marL="0" indent="0">
              <a:buNone/>
            </a:pPr>
            <a:endParaRPr lang="en-US" dirty="0"/>
          </a:p>
        </p:txBody>
      </p:sp>
    </p:spTree>
    <p:extLst>
      <p:ext uri="{BB962C8B-B14F-4D97-AF65-F5344CB8AC3E}">
        <p14:creationId xmlns:p14="http://schemas.microsoft.com/office/powerpoint/2010/main" val="3407044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6886"/>
            <a:ext cx="10515600" cy="1325563"/>
          </a:xfrm>
        </p:spPr>
        <p:txBody>
          <a:bodyPr/>
          <a:lstStyle/>
          <a:p>
            <a:r>
              <a:rPr lang="en-US" sz="6000" b="1" i="1" dirty="0"/>
              <a:t>2. Ordinal ranking</a:t>
            </a:r>
            <a:r>
              <a:rPr lang="en-US" b="1" dirty="0"/>
              <a:t>:</a:t>
            </a:r>
          </a:p>
        </p:txBody>
      </p:sp>
      <p:sp>
        <p:nvSpPr>
          <p:cNvPr id="3" name="Content Placeholder 2"/>
          <p:cNvSpPr>
            <a:spLocks noGrp="1"/>
          </p:cNvSpPr>
          <p:nvPr>
            <p:ph idx="1"/>
          </p:nvPr>
        </p:nvSpPr>
        <p:spPr>
          <a:xfrm>
            <a:off x="838200" y="2088107"/>
            <a:ext cx="10515600" cy="4088856"/>
          </a:xfrm>
        </p:spPr>
        <p:txBody>
          <a:bodyPr>
            <a:noAutofit/>
          </a:bodyPr>
          <a:lstStyle/>
          <a:p>
            <a:pPr marL="0" indent="0">
              <a:buNone/>
            </a:pPr>
            <a:r>
              <a:rPr lang="en-US" sz="3200" b="1" i="1" dirty="0"/>
              <a:t>Definition:</a:t>
            </a:r>
            <a:endParaRPr lang="en-US" sz="3200" i="1" dirty="0"/>
          </a:p>
          <a:p>
            <a:pPr marL="0" indent="0">
              <a:buNone/>
            </a:pPr>
            <a:r>
              <a:rPr lang="en-US" sz="3200" i="1" dirty="0"/>
              <a:t> </a:t>
            </a:r>
            <a:r>
              <a:rPr lang="en-US" sz="3600" i="1" dirty="0"/>
              <a:t>           Ordinal ranking is a system of ordering where each mathematical value is given a certain position in a sequence of numbers where no positions are equal</a:t>
            </a:r>
          </a:p>
          <a:p>
            <a:pPr marL="0" indent="0">
              <a:buNone/>
            </a:pPr>
            <a:r>
              <a:rPr lang="en-US" sz="3600" i="1" dirty="0"/>
              <a:t>.</a:t>
            </a:r>
          </a:p>
        </p:txBody>
      </p:sp>
    </p:spTree>
    <p:extLst>
      <p:ext uri="{BB962C8B-B14F-4D97-AF65-F5344CB8AC3E}">
        <p14:creationId xmlns:p14="http://schemas.microsoft.com/office/powerpoint/2010/main" val="1701768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123" y="97340"/>
            <a:ext cx="10515600" cy="914399"/>
          </a:xfrm>
        </p:spPr>
        <p:txBody>
          <a:bodyPr>
            <a:normAutofit fontScale="90000"/>
          </a:bodyPr>
          <a:lstStyle/>
          <a:p>
            <a:pPr algn="ctr"/>
            <a:r>
              <a:rPr lang="en-US" sz="6700" b="1" i="1" dirty="0"/>
              <a:t>EXAMPLE:</a:t>
            </a:r>
            <a:br>
              <a:rPr lang="en-US" i="1" dirty="0"/>
            </a:br>
            <a:endParaRPr lang="en-US" dirty="0"/>
          </a:p>
        </p:txBody>
      </p:sp>
      <p:sp>
        <p:nvSpPr>
          <p:cNvPr id="3" name="Content Placeholder 2"/>
          <p:cNvSpPr>
            <a:spLocks noGrp="1"/>
          </p:cNvSpPr>
          <p:nvPr>
            <p:ph idx="1"/>
          </p:nvPr>
        </p:nvSpPr>
        <p:spPr>
          <a:xfrm>
            <a:off x="838200" y="1132763"/>
            <a:ext cx="9919447" cy="5705166"/>
          </a:xfrm>
        </p:spPr>
        <p:txBody>
          <a:bodyPr>
            <a:noAutofit/>
          </a:bodyPr>
          <a:lstStyle/>
          <a:p>
            <a:pPr marL="0" indent="0">
              <a:buNone/>
            </a:pPr>
            <a:r>
              <a:rPr lang="en-US" sz="2800" i="1" dirty="0"/>
              <a:t>    	 Let's move on to ordinal ranking. We already ordered our data, so let's take a look at it one more time:</a:t>
            </a:r>
          </a:p>
          <a:p>
            <a:pPr marL="0" indent="0">
              <a:buNone/>
            </a:pPr>
            <a:r>
              <a:rPr lang="en-US" sz="2800" b="1" i="1" dirty="0">
                <a:solidFill>
                  <a:schemeClr val="tx1"/>
                </a:solidFill>
              </a:rPr>
              <a:t>62, 53, 45, 45, 39, 34, 29.5, 28.5, 20</a:t>
            </a:r>
          </a:p>
          <a:p>
            <a:pPr marL="0" indent="0">
              <a:buNone/>
            </a:pPr>
            <a:r>
              <a:rPr lang="en-US" sz="2800" i="1" dirty="0"/>
              <a:t>            According to the ordinal ranking system, each mathematical value is given a certain position in a sequence of numbers where no positions are equal. Therefore, the competition officials would have to come up with a way to break the tie, </a:t>
            </a:r>
          </a:p>
          <a:p>
            <a:pPr marL="0" indent="0">
              <a:buNone/>
            </a:pPr>
            <a:r>
              <a:rPr lang="en-US" sz="2800" i="1" dirty="0"/>
              <a:t>     An example of an arbitrary but consistent system would be to incorporate other attributes into the ranking order (such as alphabetical ordering of the competitor's name) to ensure that no two items exactly match.</a:t>
            </a:r>
          </a:p>
          <a:p>
            <a:endParaRPr lang="en-US" sz="2800" i="1" dirty="0"/>
          </a:p>
        </p:txBody>
      </p:sp>
    </p:spTree>
    <p:extLst>
      <p:ext uri="{BB962C8B-B14F-4D97-AF65-F5344CB8AC3E}">
        <p14:creationId xmlns:p14="http://schemas.microsoft.com/office/powerpoint/2010/main" val="9998139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5400" b="1" i="1" dirty="0"/>
          </a:p>
        </p:txBody>
      </p:sp>
      <p:sp>
        <p:nvSpPr>
          <p:cNvPr id="3" name="Content Placeholder 2"/>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sz="4400" b="1" i="1" dirty="0">
                <a:solidFill>
                  <a:schemeClr val="accent5">
                    <a:lumMod val="50000"/>
                  </a:schemeClr>
                </a:solidFill>
              </a:rPr>
              <a:t>INTERPRETATION OF TEST SOCRES</a:t>
            </a:r>
          </a:p>
        </p:txBody>
      </p:sp>
    </p:spTree>
    <p:extLst>
      <p:ext uri="{BB962C8B-B14F-4D97-AF65-F5344CB8AC3E}">
        <p14:creationId xmlns:p14="http://schemas.microsoft.com/office/powerpoint/2010/main" val="4490266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1445"/>
            <a:ext cx="10515600" cy="1049243"/>
          </a:xfrm>
        </p:spPr>
        <p:txBody>
          <a:bodyPr/>
          <a:lstStyle/>
          <a:p>
            <a:r>
              <a:rPr lang="en-US" sz="6000" b="1" i="1" dirty="0"/>
              <a:t>3.Fractional ranking</a:t>
            </a:r>
            <a:r>
              <a:rPr lang="en-US" b="1" dirty="0"/>
              <a:t>:</a:t>
            </a:r>
          </a:p>
        </p:txBody>
      </p:sp>
      <p:sp>
        <p:nvSpPr>
          <p:cNvPr id="3" name="Content Placeholder 2"/>
          <p:cNvSpPr>
            <a:spLocks noGrp="1"/>
          </p:cNvSpPr>
          <p:nvPr>
            <p:ph idx="1"/>
          </p:nvPr>
        </p:nvSpPr>
        <p:spPr>
          <a:xfrm>
            <a:off x="838200" y="2593075"/>
            <a:ext cx="10515600" cy="4264924"/>
          </a:xfrm>
        </p:spPr>
        <p:txBody>
          <a:bodyPr>
            <a:normAutofit/>
          </a:bodyPr>
          <a:lstStyle/>
          <a:p>
            <a:pPr marL="0" indent="0">
              <a:buNone/>
            </a:pPr>
            <a:r>
              <a:rPr lang="en-US" i="1" dirty="0"/>
              <a:t> </a:t>
            </a:r>
            <a:r>
              <a:rPr lang="en-US" sz="3200" b="1" i="1" dirty="0"/>
              <a:t>Definition:</a:t>
            </a:r>
            <a:endParaRPr lang="en-US" sz="3200" i="1" dirty="0"/>
          </a:p>
          <a:p>
            <a:pPr marL="0" indent="0">
              <a:buNone/>
            </a:pPr>
            <a:r>
              <a:rPr lang="en-US" i="1" dirty="0"/>
              <a:t>       </a:t>
            </a:r>
            <a:r>
              <a:rPr lang="en-US" sz="3600" i="1" dirty="0"/>
              <a:t>Fractional ranking is a system of ordering in which the mathematical values that are equal are given the mean of the ranking positions.</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5186598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4671"/>
            <a:ext cx="8596668" cy="1002458"/>
          </a:xfrm>
        </p:spPr>
        <p:txBody>
          <a:bodyPr>
            <a:normAutofit fontScale="90000"/>
          </a:bodyPr>
          <a:lstStyle/>
          <a:p>
            <a:pPr algn="ctr"/>
            <a:r>
              <a:rPr lang="en-US" sz="6000" b="1" i="1" dirty="0"/>
              <a:t>EXAMPLE:</a:t>
            </a:r>
          </a:p>
        </p:txBody>
      </p:sp>
      <p:sp>
        <p:nvSpPr>
          <p:cNvPr id="3" name="Content Placeholder 2"/>
          <p:cNvSpPr>
            <a:spLocks noGrp="1"/>
          </p:cNvSpPr>
          <p:nvPr>
            <p:ph idx="1"/>
          </p:nvPr>
        </p:nvSpPr>
        <p:spPr>
          <a:xfrm>
            <a:off x="677334" y="1237129"/>
            <a:ext cx="8596668" cy="3880773"/>
          </a:xfrm>
        </p:spPr>
        <p:txBody>
          <a:bodyPr>
            <a:noAutofit/>
          </a:bodyPr>
          <a:lstStyle/>
          <a:p>
            <a:pPr marL="0" indent="0">
              <a:buNone/>
            </a:pPr>
            <a:r>
              <a:rPr lang="en-US" sz="2400" i="1" dirty="0"/>
              <a:t> 	Now for fractional ranking. Once again, let's have a last look at our data:</a:t>
            </a:r>
          </a:p>
          <a:p>
            <a:pPr marL="0" indent="0">
              <a:buNone/>
            </a:pPr>
            <a:r>
              <a:rPr lang="en-US" sz="2400" b="1" i="1" dirty="0">
                <a:solidFill>
                  <a:schemeClr val="tx1">
                    <a:lumMod val="95000"/>
                    <a:lumOff val="5000"/>
                  </a:schemeClr>
                </a:solidFill>
              </a:rPr>
              <a:t>62, 53, 45, 45, 39, 34, 29.5, 28.5, 20</a:t>
            </a:r>
          </a:p>
          <a:p>
            <a:pPr marL="0" indent="0">
              <a:buNone/>
            </a:pPr>
            <a:r>
              <a:rPr lang="en-US" sz="2400" i="1" dirty="0"/>
              <a:t>      According to the fractional ranking system, the mathematical values that are equal are given the mean of the ranking positions. Therefore, the competition officials would have to take third and fourth place and find the mean, like this:</a:t>
            </a:r>
          </a:p>
          <a:p>
            <a:pPr marL="0" indent="0">
              <a:buNone/>
            </a:pPr>
            <a:r>
              <a:rPr lang="en-US" sz="2800" b="1" i="1" u="sng" dirty="0">
                <a:solidFill>
                  <a:schemeClr val="accent1"/>
                </a:solidFill>
              </a:rPr>
              <a:t>FORMULA:</a:t>
            </a:r>
          </a:p>
          <a:p>
            <a:pPr marL="0" indent="0">
              <a:buNone/>
            </a:pPr>
            <a:r>
              <a:rPr lang="en-US" sz="3600" b="1" i="1" dirty="0">
                <a:solidFill>
                  <a:schemeClr val="accent4"/>
                </a:solidFill>
              </a:rPr>
              <a:t>R=SN1+SN2/NTS</a:t>
            </a:r>
          </a:p>
          <a:p>
            <a:pPr marL="0" indent="0">
              <a:buNone/>
            </a:pPr>
            <a:r>
              <a:rPr lang="en-US" sz="2400" b="1" i="1" dirty="0">
                <a:solidFill>
                  <a:schemeClr val="tx1">
                    <a:lumMod val="95000"/>
                    <a:lumOff val="5000"/>
                  </a:schemeClr>
                </a:solidFill>
              </a:rPr>
              <a:t>3 + 4 = 7/2 = 3.5</a:t>
            </a:r>
          </a:p>
          <a:p>
            <a:pPr marL="0" indent="0">
              <a:buNone/>
            </a:pPr>
            <a:endParaRPr lang="en-US" sz="1400" dirty="0"/>
          </a:p>
        </p:txBody>
      </p:sp>
    </p:spTree>
    <p:extLst>
      <p:ext uri="{BB962C8B-B14F-4D97-AF65-F5344CB8AC3E}">
        <p14:creationId xmlns:p14="http://schemas.microsoft.com/office/powerpoint/2010/main" val="39166644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83" y="146761"/>
            <a:ext cx="11491414" cy="1325563"/>
          </a:xfrm>
        </p:spPr>
        <p:txBody>
          <a:bodyPr>
            <a:normAutofit fontScale="90000"/>
          </a:bodyPr>
          <a:lstStyle/>
          <a:p>
            <a:r>
              <a:rPr lang="en-US" sz="6000" b="1" i="1" dirty="0"/>
              <a:t>Importance of Ordering and Ranking:</a:t>
            </a:r>
          </a:p>
        </p:txBody>
      </p:sp>
      <p:sp>
        <p:nvSpPr>
          <p:cNvPr id="3" name="Content Placeholder 2"/>
          <p:cNvSpPr>
            <a:spLocks noGrp="1"/>
          </p:cNvSpPr>
          <p:nvPr>
            <p:ph idx="1"/>
          </p:nvPr>
        </p:nvSpPr>
        <p:spPr>
          <a:xfrm>
            <a:off x="1084997" y="2506662"/>
            <a:ext cx="10515600" cy="4351338"/>
          </a:xfrm>
        </p:spPr>
        <p:txBody>
          <a:bodyPr>
            <a:normAutofit/>
          </a:bodyPr>
          <a:lstStyle/>
          <a:p>
            <a:pPr>
              <a:buFont typeface="Wingdings" panose="05000000000000000000" pitchFamily="2" charset="2"/>
              <a:buChar char="Ø"/>
            </a:pPr>
            <a:r>
              <a:rPr lang="en-US" sz="3600" i="1" dirty="0"/>
              <a:t>Ranking students achievement.</a:t>
            </a:r>
          </a:p>
          <a:p>
            <a:pPr>
              <a:buFont typeface="Wingdings" panose="05000000000000000000" pitchFamily="2" charset="2"/>
              <a:buChar char="Ø"/>
            </a:pPr>
            <a:r>
              <a:rPr lang="en-US" sz="3600" i="1" dirty="0"/>
              <a:t>Analyzing and evaluating research.</a:t>
            </a:r>
          </a:p>
          <a:p>
            <a:pPr>
              <a:buFont typeface="Wingdings" panose="05000000000000000000" pitchFamily="2" charset="2"/>
              <a:buChar char="Ø"/>
            </a:pPr>
            <a:r>
              <a:rPr lang="en-US" sz="3600" i="1" dirty="0"/>
              <a:t>Important part of competitions.</a:t>
            </a:r>
          </a:p>
          <a:p>
            <a:pPr marL="0" indent="0">
              <a:buNone/>
            </a:pPr>
            <a:endParaRPr lang="en-US" sz="3600" i="1" dirty="0"/>
          </a:p>
        </p:txBody>
      </p:sp>
    </p:spTree>
    <p:extLst>
      <p:ext uri="{BB962C8B-B14F-4D97-AF65-F5344CB8AC3E}">
        <p14:creationId xmlns:p14="http://schemas.microsoft.com/office/powerpoint/2010/main" val="32423706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855"/>
            <a:ext cx="12192000" cy="6858000"/>
          </a:xfrm>
          <a:prstGeom prst="rect">
            <a:avLst/>
          </a:prstGeom>
        </p:spPr>
      </p:pic>
      <p:sp>
        <p:nvSpPr>
          <p:cNvPr id="9" name="Cloud Callout 8"/>
          <p:cNvSpPr/>
          <p:nvPr/>
        </p:nvSpPr>
        <p:spPr>
          <a:xfrm>
            <a:off x="0" y="5894294"/>
            <a:ext cx="3886200" cy="1066800"/>
          </a:xfrm>
          <a:prstGeom prst="cloudCallou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prstClr val="black"/>
              </a:solidFill>
            </a:endParaRPr>
          </a:p>
        </p:txBody>
      </p:sp>
      <p:sp>
        <p:nvSpPr>
          <p:cNvPr id="10" name="Cloud Callout 9"/>
          <p:cNvSpPr/>
          <p:nvPr/>
        </p:nvSpPr>
        <p:spPr>
          <a:xfrm>
            <a:off x="10381129" y="5777346"/>
            <a:ext cx="1810871" cy="1066799"/>
          </a:xfrm>
          <a:prstGeom prst="cloud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4547992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7525" y="1147762"/>
            <a:ext cx="6076950" cy="4562475"/>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Tree>
    <p:extLst>
      <p:ext uri="{BB962C8B-B14F-4D97-AF65-F5344CB8AC3E}">
        <p14:creationId xmlns:p14="http://schemas.microsoft.com/office/powerpoint/2010/main" val="4035102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4" name="Rectangle 3"/>
          <p:cNvSpPr/>
          <p:nvPr/>
        </p:nvSpPr>
        <p:spPr>
          <a:xfrm>
            <a:off x="1337371" y="760369"/>
            <a:ext cx="8146473" cy="3108543"/>
          </a:xfrm>
          <a:prstGeom prst="rect">
            <a:avLst/>
          </a:prstGeom>
          <a:noFill/>
        </p:spPr>
        <p:txBody>
          <a:bodyPr wrap="square" lIns="91440" tIns="45720" rIns="91440" bIns="45720">
            <a:spAutoFit/>
          </a:bodyPr>
          <a:lstStyle/>
          <a:p>
            <a:pPr algn="ctr"/>
            <a:r>
              <a:rPr lang="en-US" sz="5400" b="1" i="1" dirty="0">
                <a:ln w="1905"/>
                <a:solidFill>
                  <a:schemeClr val="accent1"/>
                </a:solidFill>
                <a:effectLst>
                  <a:innerShdw blurRad="69850" dist="43180" dir="5400000">
                    <a:srgbClr val="000000">
                      <a:alpha val="65000"/>
                    </a:srgbClr>
                  </a:innerShdw>
                </a:effectLst>
              </a:rPr>
              <a:t>TOPIC:</a:t>
            </a:r>
          </a:p>
          <a:p>
            <a:pPr algn="ctr"/>
            <a:endParaRPr lang="en-US" sz="5400" u="sng" dirty="0">
              <a:ln w="1905"/>
              <a:gradFill>
                <a:gsLst>
                  <a:gs pos="0">
                    <a:srgbClr val="475A8D">
                      <a:shade val="20000"/>
                      <a:satMod val="200000"/>
                    </a:srgbClr>
                  </a:gs>
                  <a:gs pos="78000">
                    <a:srgbClr val="475A8D">
                      <a:tint val="90000"/>
                      <a:shade val="89000"/>
                      <a:satMod val="220000"/>
                    </a:srgbClr>
                  </a:gs>
                  <a:gs pos="100000">
                    <a:srgbClr val="475A8D">
                      <a:tint val="12000"/>
                      <a:satMod val="255000"/>
                    </a:srgbClr>
                  </a:gs>
                </a:gsLst>
                <a:lin ang="5400000"/>
              </a:gradFill>
              <a:effectLst>
                <a:innerShdw blurRad="69850" dist="43180" dir="5400000">
                  <a:srgbClr val="000000">
                    <a:alpha val="65000"/>
                  </a:srgbClr>
                </a:innerShdw>
              </a:effectLst>
            </a:endParaRPr>
          </a:p>
          <a:p>
            <a:pPr algn="ctr"/>
            <a:endParaRPr lang="en-US" sz="4400" b="1" dirty="0">
              <a:ln w="1905"/>
              <a:solidFill>
                <a:schemeClr val="accent4">
                  <a:lumMod val="50000"/>
                </a:schemeClr>
              </a:solidFill>
              <a:effectLst>
                <a:innerShdw blurRad="69850" dist="43180" dir="5400000">
                  <a:srgbClr val="000000">
                    <a:alpha val="65000"/>
                  </a:srgbClr>
                </a:innerShdw>
              </a:effectLst>
            </a:endParaRPr>
          </a:p>
          <a:p>
            <a:pPr algn="ctr"/>
            <a:r>
              <a:rPr lang="en-US" sz="4400" b="1" dirty="0">
                <a:ln w="1905"/>
                <a:solidFill>
                  <a:schemeClr val="accent4">
                    <a:lumMod val="50000"/>
                  </a:schemeClr>
                </a:solidFill>
                <a:effectLst>
                  <a:innerShdw blurRad="69850" dist="43180" dir="5400000">
                    <a:srgbClr val="000000">
                      <a:alpha val="65000"/>
                    </a:srgbClr>
                  </a:innerShdw>
                </a:effectLst>
              </a:rPr>
              <a:t>ORDERING AND RANKING</a:t>
            </a:r>
          </a:p>
        </p:txBody>
      </p:sp>
    </p:spTree>
    <p:extLst>
      <p:ext uri="{BB962C8B-B14F-4D97-AF65-F5344CB8AC3E}">
        <p14:creationId xmlns:p14="http://schemas.microsoft.com/office/powerpoint/2010/main" val="36957548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4">
                                            <p:txEl>
                                              <p:pRg st="3" end="3"/>
                                            </p:txEl>
                                          </p:spTgt>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nodeType="clickEffect">
                                  <p:stCondLst>
                                    <p:cond delay="0"/>
                                  </p:stCondLst>
                                  <p:iterate type="lt">
                                    <p:tmPct val="4000"/>
                                  </p:iterate>
                                  <p:childTnLst>
                                    <p:set>
                                      <p:cBhvr override="childStyle">
                                        <p:cTn id="10" dur="500" fill="hold"/>
                                        <p:tgtEl>
                                          <p:spTgt spid="4">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9647" y="295835"/>
            <a:ext cx="4213283" cy="876247"/>
          </a:xfrm>
        </p:spPr>
        <p:txBody>
          <a:bodyPr>
            <a:noAutofit/>
          </a:bodyPr>
          <a:lstStyle/>
          <a:p>
            <a:r>
              <a:rPr lang="en-US" sz="6000" b="1" i="1" dirty="0"/>
              <a:t>ORDERING:</a:t>
            </a: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2459" r="2459"/>
          <a:stretch>
            <a:fillRect/>
          </a:stretch>
        </p:blipFill>
        <p:spPr>
          <a:xfrm>
            <a:off x="2541319" y="987425"/>
            <a:ext cx="8814069" cy="5305799"/>
          </a:xfrm>
        </p:spPr>
      </p:pic>
      <p:sp>
        <p:nvSpPr>
          <p:cNvPr id="4" name="Text Placeholder 3"/>
          <p:cNvSpPr>
            <a:spLocks noGrp="1"/>
          </p:cNvSpPr>
          <p:nvPr>
            <p:ph type="body" sz="half" idx="2"/>
          </p:nvPr>
        </p:nvSpPr>
        <p:spPr>
          <a:xfrm>
            <a:off x="688299" y="2171788"/>
            <a:ext cx="6422695" cy="4576989"/>
          </a:xfrm>
        </p:spPr>
        <p:txBody>
          <a:bodyPr>
            <a:normAutofit/>
          </a:bodyPr>
          <a:lstStyle/>
          <a:p>
            <a:r>
              <a:rPr lang="en-US" sz="4000" b="1" dirty="0"/>
              <a:t>Definition:</a:t>
            </a:r>
          </a:p>
        </p:txBody>
      </p:sp>
    </p:spTree>
    <p:extLst>
      <p:ext uri="{BB962C8B-B14F-4D97-AF65-F5344CB8AC3E}">
        <p14:creationId xmlns:p14="http://schemas.microsoft.com/office/powerpoint/2010/main" val="31474748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6558" y="389966"/>
            <a:ext cx="10189028" cy="6236818"/>
          </a:xfrm>
          <a:prstGeom prst="rect">
            <a:avLst/>
          </a:prstGeom>
        </p:spPr>
      </p:pic>
    </p:spTree>
    <p:extLst>
      <p:ext uri="{BB962C8B-B14F-4D97-AF65-F5344CB8AC3E}">
        <p14:creationId xmlns:p14="http://schemas.microsoft.com/office/powerpoint/2010/main" val="4814486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i="1" dirty="0"/>
              <a:t>ASCENDING ORDER:</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sz="4000" b="1" i="1" dirty="0"/>
              <a:t>Arranged from lowest to highest:</a:t>
            </a:r>
          </a:p>
          <a:p>
            <a:pPr marL="0" indent="0">
              <a:buNone/>
            </a:pPr>
            <a:r>
              <a:rPr lang="en-US" sz="4000" b="1" i="1" dirty="0"/>
              <a:t>85, 9O, 95, 100, 110, 115, 125, 130, 135, 140</a:t>
            </a:r>
          </a:p>
        </p:txBody>
      </p:sp>
    </p:spTree>
    <p:extLst>
      <p:ext uri="{BB962C8B-B14F-4D97-AF65-F5344CB8AC3E}">
        <p14:creationId xmlns:p14="http://schemas.microsoft.com/office/powerpoint/2010/main" val="23592422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i="1" dirty="0"/>
              <a:t>DESCNENDING ORDER:</a:t>
            </a:r>
          </a:p>
        </p:txBody>
      </p:sp>
      <p:sp>
        <p:nvSpPr>
          <p:cNvPr id="3" name="Content Placeholder 2"/>
          <p:cNvSpPr>
            <a:spLocks noGrp="1"/>
          </p:cNvSpPr>
          <p:nvPr>
            <p:ph idx="1"/>
          </p:nvPr>
        </p:nvSpPr>
        <p:spPr>
          <a:xfrm>
            <a:off x="677334" y="2506662"/>
            <a:ext cx="10515600" cy="4351338"/>
          </a:xfrm>
        </p:spPr>
        <p:txBody>
          <a:bodyPr>
            <a:normAutofit/>
          </a:bodyPr>
          <a:lstStyle/>
          <a:p>
            <a:pPr marL="0" indent="0">
              <a:buNone/>
            </a:pPr>
            <a:r>
              <a:rPr lang="en-US" sz="4000" b="1" i="1" dirty="0"/>
              <a:t>Arranged from highest to lowest:</a:t>
            </a:r>
          </a:p>
          <a:p>
            <a:pPr marL="0" indent="0">
              <a:buNone/>
            </a:pPr>
            <a:r>
              <a:rPr lang="en-US" sz="4000" b="1" i="1" dirty="0"/>
              <a:t>140, 135, 130, 125, 115, 110, 100,95, </a:t>
            </a:r>
          </a:p>
          <a:p>
            <a:pPr marL="0" indent="0">
              <a:buNone/>
            </a:pPr>
            <a:r>
              <a:rPr lang="en-US" sz="4000" b="1" i="1" dirty="0"/>
              <a:t>90, 85 </a:t>
            </a:r>
          </a:p>
        </p:txBody>
      </p:sp>
    </p:spTree>
    <p:extLst>
      <p:ext uri="{BB962C8B-B14F-4D97-AF65-F5344CB8AC3E}">
        <p14:creationId xmlns:p14="http://schemas.microsoft.com/office/powerpoint/2010/main" val="36614998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7309" y="341194"/>
            <a:ext cx="5452079" cy="687175"/>
          </a:xfrm>
        </p:spPr>
        <p:txBody>
          <a:bodyPr>
            <a:normAutofit fontScale="90000"/>
          </a:bodyPr>
          <a:lstStyle/>
          <a:p>
            <a:r>
              <a:rPr lang="en-US" sz="6700" b="1" i="1" dirty="0"/>
              <a:t>RANKING</a:t>
            </a:r>
            <a:r>
              <a:rPr lang="en-US" sz="6000" b="1" i="1" dirty="0"/>
              <a:t>:</a:t>
            </a:r>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2508" r="2508"/>
          <a:stretch>
            <a:fillRect/>
          </a:stretch>
        </p:blipFill>
        <p:spPr>
          <a:xfrm>
            <a:off x="3111335" y="987425"/>
            <a:ext cx="8244053" cy="5480610"/>
          </a:xfrm>
        </p:spPr>
      </p:pic>
      <p:sp>
        <p:nvSpPr>
          <p:cNvPr id="4" name="Text Placeholder 3"/>
          <p:cNvSpPr>
            <a:spLocks noGrp="1"/>
          </p:cNvSpPr>
          <p:nvPr>
            <p:ph type="body" sz="half" idx="2"/>
          </p:nvPr>
        </p:nvSpPr>
        <p:spPr>
          <a:xfrm>
            <a:off x="122339" y="2146538"/>
            <a:ext cx="5977991" cy="3322566"/>
          </a:xfrm>
        </p:spPr>
        <p:txBody>
          <a:bodyPr/>
          <a:lstStyle/>
          <a:p>
            <a:r>
              <a:rPr lang="en-US" sz="4400" b="1" i="1" dirty="0"/>
              <a:t>Definition:</a:t>
            </a:r>
          </a:p>
          <a:p>
            <a:endParaRPr lang="en-US" dirty="0"/>
          </a:p>
        </p:txBody>
      </p:sp>
    </p:spTree>
    <p:extLst>
      <p:ext uri="{BB962C8B-B14F-4D97-AF65-F5344CB8AC3E}">
        <p14:creationId xmlns:p14="http://schemas.microsoft.com/office/powerpoint/2010/main" val="24302016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sz="6000" b="1" i="1" dirty="0"/>
              <a:t>Definition #2</a:t>
            </a:r>
          </a:p>
        </p:txBody>
      </p:sp>
      <p:sp>
        <p:nvSpPr>
          <p:cNvPr id="3" name="Content Placeholder 2"/>
          <p:cNvSpPr>
            <a:spLocks noGrp="1"/>
          </p:cNvSpPr>
          <p:nvPr>
            <p:ph idx="1"/>
          </p:nvPr>
        </p:nvSpPr>
        <p:spPr/>
        <p:txBody>
          <a:bodyPr>
            <a:normAutofit lnSpcReduction="10000"/>
          </a:bodyPr>
          <a:lstStyle/>
          <a:p>
            <a:pPr marL="0" indent="0">
              <a:buNone/>
            </a:pPr>
            <a:r>
              <a:rPr lang="en-US" sz="5400" b="1" i="1" dirty="0"/>
              <a:t>Ranking:</a:t>
            </a:r>
          </a:p>
          <a:p>
            <a:pPr marL="0" indent="0">
              <a:buNone/>
            </a:pPr>
            <a:r>
              <a:rPr lang="en-US" dirty="0"/>
              <a:t>           </a:t>
            </a:r>
            <a:r>
              <a:rPr lang="en-US" sz="4000" i="1" dirty="0"/>
              <a:t>Ranking is the relationship between two mathematical values where each value can be less than, greater than, or equal to the second value.</a:t>
            </a:r>
          </a:p>
          <a:p>
            <a:pPr marL="0" indent="0">
              <a:buNone/>
            </a:pPr>
            <a:endParaRPr lang="en-US" dirty="0"/>
          </a:p>
        </p:txBody>
      </p:sp>
    </p:spTree>
    <p:extLst>
      <p:ext uri="{BB962C8B-B14F-4D97-AF65-F5344CB8AC3E}">
        <p14:creationId xmlns:p14="http://schemas.microsoft.com/office/powerpoint/2010/main" val="8595711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389</TotalTime>
  <Words>716</Words>
  <Application>Microsoft Office PowerPoint</Application>
  <PresentationFormat>Widescreen</PresentationFormat>
  <Paragraphs>90</Paragraphs>
  <Slides>24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Trebuchet MS</vt:lpstr>
      <vt:lpstr>Wingdings</vt:lpstr>
      <vt:lpstr>Wingdings 3</vt:lpstr>
      <vt:lpstr>Facet</vt:lpstr>
      <vt:lpstr>PowerPoint Presentation</vt:lpstr>
      <vt:lpstr>PowerPoint Presentation</vt:lpstr>
      <vt:lpstr>PowerPoint Presentation</vt:lpstr>
      <vt:lpstr>ORDERING:</vt:lpstr>
      <vt:lpstr>PowerPoint Presentation</vt:lpstr>
      <vt:lpstr>ASCENDING ORDER:</vt:lpstr>
      <vt:lpstr>DESCNENDING ORDER:</vt:lpstr>
      <vt:lpstr>RANKING:</vt:lpstr>
      <vt:lpstr> Definition #2</vt:lpstr>
      <vt:lpstr>PowerPoint Presentation</vt:lpstr>
      <vt:lpstr>EXAMPLE:</vt:lpstr>
      <vt:lpstr>PowerPoint Presentation</vt:lpstr>
      <vt:lpstr>EXAMPLE:</vt:lpstr>
      <vt:lpstr>EXAMPLE:</vt:lpstr>
      <vt:lpstr>Types of Ranking:</vt:lpstr>
      <vt:lpstr>Standard competition ranking:</vt:lpstr>
      <vt:lpstr>                                EXAMPLE:  Our order is:  62, 53, 45, 45, 39, 34, 29.5, 28.5, 20 .</vt:lpstr>
      <vt:lpstr>2. Ordinal ranking:</vt:lpstr>
      <vt:lpstr>EXAMPLE: </vt:lpstr>
      <vt:lpstr>3.Fractional ranking:</vt:lpstr>
      <vt:lpstr>EXAMPLE:</vt:lpstr>
      <vt:lpstr>Importance of Ordering and Ranking:</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WAJID KHAN</dc:creator>
  <cp:lastModifiedBy>Umair</cp:lastModifiedBy>
  <cp:revision>44</cp:revision>
  <dcterms:created xsi:type="dcterms:W3CDTF">2015-11-29T13:33:22Z</dcterms:created>
  <dcterms:modified xsi:type="dcterms:W3CDTF">2020-04-04T05:21:54Z</dcterms:modified>
</cp:coreProperties>
</file>